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19"/>
  </p:notesMasterIdLst>
  <p:handoutMasterIdLst>
    <p:handoutMasterId r:id="rId20"/>
  </p:handoutMasterIdLst>
  <p:sldIdLst>
    <p:sldId id="447" r:id="rId5"/>
    <p:sldId id="433" r:id="rId6"/>
    <p:sldId id="453" r:id="rId7"/>
    <p:sldId id="460" r:id="rId8"/>
    <p:sldId id="462" r:id="rId9"/>
    <p:sldId id="454" r:id="rId10"/>
    <p:sldId id="456" r:id="rId11"/>
    <p:sldId id="461" r:id="rId12"/>
    <p:sldId id="450" r:id="rId13"/>
    <p:sldId id="464" r:id="rId14"/>
    <p:sldId id="465" r:id="rId15"/>
    <p:sldId id="458" r:id="rId16"/>
    <p:sldId id="466" r:id="rId17"/>
    <p:sldId id="4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C373"/>
    <a:srgbClr val="6667AB"/>
    <a:srgbClr val="8C5896"/>
    <a:srgbClr val="8F7961"/>
    <a:srgbClr val="7C6560"/>
    <a:srgbClr val="B38F6A"/>
    <a:srgbClr val="29282D"/>
    <a:srgbClr val="E288B6"/>
    <a:srgbClr val="D75078"/>
    <a:srgbClr val="BBBB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37"/>
    <p:restoredTop sz="94640"/>
  </p:normalViewPr>
  <p:slideViewPr>
    <p:cSldViewPr snapToGrid="0">
      <p:cViewPr varScale="1">
        <p:scale>
          <a:sx n="107" d="100"/>
          <a:sy n="107" d="100"/>
        </p:scale>
        <p:origin x="704" y="160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5554576350474434E-2"/>
          <c:y val="4.3521131156079571E-2"/>
          <c:w val="0.89914777766924758"/>
          <c:h val="0.78971158274898734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traning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rf</c:v>
                </c:pt>
                <c:pt idx="1">
                  <c:v>xgboost</c:v>
                </c:pt>
                <c:pt idx="2">
                  <c:v>lgbm</c:v>
                </c:pt>
                <c:pt idx="3">
                  <c:v>regression</c:v>
                </c:pt>
                <c:pt idx="4">
                  <c:v>regression + xgboost</c:v>
                </c:pt>
                <c:pt idx="5">
                  <c:v>regression + ARIMA</c:v>
                </c:pt>
                <c:pt idx="6">
                  <c:v>regression + ll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 formatCode="_ * #,##0.00_ ;_ * \-#,##0.00_ ;_ * &quot;-&quot;??_ ;_ @_ ">
                  <c:v>230.28684980926744</c:v>
                </c:pt>
                <c:pt idx="1">
                  <c:v>454.35</c:v>
                </c:pt>
                <c:pt idx="2">
                  <c:v>616.21</c:v>
                </c:pt>
                <c:pt idx="3" formatCode="_ * #,##0.00_ ;_ * \-#,##0.00_ ;_ * &quot;-&quot;??_ ;_ @_ ">
                  <c:v>102.49243034910498</c:v>
                </c:pt>
                <c:pt idx="4" formatCode="_ * #,##0.00_ ;_ * \-#,##0.00_ ;_ * &quot;-&quot;??_ ;_ @_ ">
                  <c:v>67.674734734428455</c:v>
                </c:pt>
                <c:pt idx="5" formatCode="_ * #,##0.00_ ;_ * \-#,##0.00_ ;_ * &quot;-&quot;??_ ;_ @_ ">
                  <c:v>98.061893484462928</c:v>
                </c:pt>
                <c:pt idx="6" formatCode="_ * #,##0.00_ ;_ * \-#,##0.00_ ;_ * &quot;-&quot;??_ ;_ @_ ">
                  <c:v>35.079940529031347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2F6-4F1F-BEBD-88C90AD5A26B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testing</c:v>
                </c:pt>
              </c:strCache>
            </c:strRef>
          </c:tx>
          <c:spPr>
            <a:solidFill>
              <a:srgbClr val="EEC373"/>
            </a:solidFill>
            <a:ln>
              <a:noFill/>
            </a:ln>
            <a:effectLst/>
          </c:spPr>
          <c:invertIfNegative val="0"/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50" b="1" i="0" u="none" strike="noStrike" kern="1200" baseline="0">
                      <a:solidFill>
                        <a:srgbClr val="C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FE82-C841-8CFA-5EBF09E9744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rf</c:v>
                </c:pt>
                <c:pt idx="1">
                  <c:v>xgboost</c:v>
                </c:pt>
                <c:pt idx="2">
                  <c:v>lgbm</c:v>
                </c:pt>
                <c:pt idx="3">
                  <c:v>regression</c:v>
                </c:pt>
                <c:pt idx="4">
                  <c:v>regression + xgboost</c:v>
                </c:pt>
                <c:pt idx="5">
                  <c:v>regression + ARIMA</c:v>
                </c:pt>
                <c:pt idx="6">
                  <c:v>regression + ll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 formatCode="_ * #,##0.00_ ;_ * \-#,##0.00_ ;_ * &quot;-&quot;??_ ;_ @_ ">
                  <c:v>778.73117171147464</c:v>
                </c:pt>
                <c:pt idx="1">
                  <c:v>735.53</c:v>
                </c:pt>
                <c:pt idx="2">
                  <c:v>763.96</c:v>
                </c:pt>
                <c:pt idx="3" formatCode="_ * #,##0.00_ ;_ * \-#,##0.00_ ;_ * &quot;-&quot;??_ ;_ @_ ">
                  <c:v>945.30348255309286</c:v>
                </c:pt>
                <c:pt idx="4" formatCode="_ * #,##0.00_ ;_ * \-#,##0.00_ ;_ * &quot;-&quot;??_ ;_ @_ ">
                  <c:v>920.07350626072343</c:v>
                </c:pt>
                <c:pt idx="5" formatCode="_ * #,##0.00_ ;_ * \-#,##0.00_ ;_ * &quot;-&quot;??_ ;_ @_ ">
                  <c:v>945.30323076050161</c:v>
                </c:pt>
                <c:pt idx="6" formatCode="_ * #,##0.00_ ;_ * \-#,##0.00_ ;_ * &quot;-&quot;??_ ;_ @_ ">
                  <c:v>923.57635601464108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2F6-4F1F-BEBD-88C90AD5A2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7836143"/>
        <c:axId val="437847791"/>
      </c:barChart>
      <c:catAx>
        <c:axId val="4378361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7847791"/>
        <c:crosses val="autoZero"/>
        <c:auto val="1"/>
        <c:lblAlgn val="ctr"/>
        <c:lblOffset val="100"/>
        <c:noMultiLvlLbl val="0"/>
      </c:catAx>
      <c:valAx>
        <c:axId val="437847791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78361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05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5554576350474434E-2"/>
          <c:y val="4.3521131156079571E-2"/>
          <c:w val="0.89914777766924758"/>
          <c:h val="0.78971158274898734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Sheet1!$F$1</c:f>
              <c:strCache>
                <c:ptCount val="1"/>
                <c:pt idx="0">
                  <c:v>traning</c:v>
                </c:pt>
              </c:strCache>
            </c:strRef>
          </c:tx>
          <c:spPr>
            <a:solidFill>
              <a:srgbClr val="6667AB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Sheet1!$E$2:$E$8</c:f>
              <c:strCache>
                <c:ptCount val="7"/>
                <c:pt idx="0">
                  <c:v>rf</c:v>
                </c:pt>
                <c:pt idx="1">
                  <c:v>xgboost</c:v>
                </c:pt>
                <c:pt idx="2">
                  <c:v>lgbm</c:v>
                </c:pt>
                <c:pt idx="3">
                  <c:v>regression</c:v>
                </c:pt>
                <c:pt idx="4">
                  <c:v>regression + xgboost</c:v>
                </c:pt>
                <c:pt idx="5">
                  <c:v>regression + ARIMA</c:v>
                </c:pt>
                <c:pt idx="6">
                  <c:v>regression + ll</c:v>
                </c:pt>
              </c:strCache>
            </c:strRef>
          </c:cat>
          <c:val>
            <c:numRef>
              <c:f>Sheet1!$F$2:$F$8</c:f>
              <c:numCache>
                <c:formatCode>General</c:formatCode>
                <c:ptCount val="7"/>
                <c:pt idx="0" formatCode="0.00%">
                  <c:v>1.2648792229918366E-2</c:v>
                </c:pt>
                <c:pt idx="1">
                  <c:v>2.63E-2</c:v>
                </c:pt>
                <c:pt idx="2" formatCode="0.00%">
                  <c:v>3.6700000000000003E-2</c:v>
                </c:pt>
                <c:pt idx="3" formatCode="0.00%">
                  <c:v>5.9039799560825388E-3</c:v>
                </c:pt>
                <c:pt idx="4" formatCode="0.00%">
                  <c:v>4.3E-3</c:v>
                </c:pt>
                <c:pt idx="5" formatCode="0.00%">
                  <c:v>5.7000000000000002E-3</c:v>
                </c:pt>
                <c:pt idx="6" formatCode="0.00%">
                  <c:v>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2F6-4F1F-BEBD-88C90AD5A26B}"/>
            </c:ext>
          </c:extLst>
        </c:ser>
        <c:ser>
          <c:idx val="2"/>
          <c:order val="1"/>
          <c:tx>
            <c:strRef>
              <c:f>Sheet1!$G$1</c:f>
              <c:strCache>
                <c:ptCount val="1"/>
                <c:pt idx="0">
                  <c:v>testing</c:v>
                </c:pt>
              </c:strCache>
            </c:strRef>
          </c:tx>
          <c:spPr>
            <a:solidFill>
              <a:srgbClr val="EEC373"/>
            </a:solidFill>
            <a:ln>
              <a:noFill/>
            </a:ln>
            <a:effectLst/>
          </c:spPr>
          <c:invertIfNegative val="0"/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50" b="1" i="0" u="none" strike="noStrike" kern="1200" baseline="0">
                      <a:solidFill>
                        <a:srgbClr val="C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FE82-C841-8CFA-5EBF09E9744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Sheet1!$E$2:$E$8</c:f>
              <c:strCache>
                <c:ptCount val="7"/>
                <c:pt idx="0">
                  <c:v>rf</c:v>
                </c:pt>
                <c:pt idx="1">
                  <c:v>xgboost</c:v>
                </c:pt>
                <c:pt idx="2">
                  <c:v>lgbm</c:v>
                </c:pt>
                <c:pt idx="3">
                  <c:v>regression</c:v>
                </c:pt>
                <c:pt idx="4">
                  <c:v>regression + xgboost</c:v>
                </c:pt>
                <c:pt idx="5">
                  <c:v>regression + ARIMA</c:v>
                </c:pt>
                <c:pt idx="6">
                  <c:v>regression + ll</c:v>
                </c:pt>
              </c:strCache>
            </c:strRef>
          </c:cat>
          <c:val>
            <c:numRef>
              <c:f>Sheet1!$G$2:$G$8</c:f>
              <c:numCache>
                <c:formatCode>0.00%</c:formatCode>
                <c:ptCount val="7"/>
                <c:pt idx="0">
                  <c:v>4.1284075252583527E-2</c:v>
                </c:pt>
                <c:pt idx="1">
                  <c:v>3.9100000000000003E-2</c:v>
                </c:pt>
                <c:pt idx="2">
                  <c:v>4.3400000000000001E-2</c:v>
                </c:pt>
                <c:pt idx="3">
                  <c:v>5.9307120232263089E-2</c:v>
                </c:pt>
                <c:pt idx="4">
                  <c:v>5.7700000000000001E-2</c:v>
                </c:pt>
                <c:pt idx="5">
                  <c:v>5.9299999999999999E-2</c:v>
                </c:pt>
                <c:pt idx="6">
                  <c:v>5.8299999999999998E-2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2F6-4F1F-BEBD-88C90AD5A2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7836143"/>
        <c:axId val="437847791"/>
      </c:barChart>
      <c:catAx>
        <c:axId val="4378361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7847791"/>
        <c:crosses val="autoZero"/>
        <c:auto val="1"/>
        <c:lblAlgn val="ctr"/>
        <c:lblOffset val="100"/>
        <c:noMultiLvlLbl val="0"/>
      </c:catAx>
      <c:valAx>
        <c:axId val="437847791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78361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05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11/28/22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11/28/22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080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600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002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4720A7-9424-A4CA-BB4E-C85778ED2FE0}"/>
              </a:ext>
            </a:extLst>
          </p:cNvPr>
          <p:cNvSpPr/>
          <p:nvPr userDrawn="1"/>
        </p:nvSpPr>
        <p:spPr>
          <a:xfrm>
            <a:off x="0" y="495300"/>
            <a:ext cx="6057900" cy="639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274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4720A7-9424-A4CA-BB4E-C85778ED2FE0}"/>
              </a:ext>
            </a:extLst>
          </p:cNvPr>
          <p:cNvSpPr/>
          <p:nvPr userDrawn="1"/>
        </p:nvSpPr>
        <p:spPr>
          <a:xfrm>
            <a:off x="0" y="495300"/>
            <a:ext cx="6057900" cy="6398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9555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856956F-A57C-B7B8-3BF1-2D70E82EC46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917074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11/28/22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11/28/22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11/28/22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  <p:sldLayoutId id="214748373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>
          <p15:clr>
            <a:srgbClr val="F26B43"/>
          </p15:clr>
        </p15:guide>
        <p15:guide id="2" pos="2568">
          <p15:clr>
            <a:srgbClr val="F26B43"/>
          </p15:clr>
        </p15:guide>
        <p15:guide id="3" pos="288">
          <p15:clr>
            <a:srgbClr val="5ACBF0"/>
          </p15:clr>
        </p15:guide>
        <p15:guide id="4" pos="7392">
          <p15:clr>
            <a:srgbClr val="5ACBF0"/>
          </p15:clr>
        </p15:guide>
        <p15:guide id="5" orient="horz" pos="576">
          <p15:clr>
            <a:srgbClr val="5ACBF0"/>
          </p15:clr>
        </p15:guide>
        <p15:guide id="6" orient="horz" pos="3744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11/28/22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  <p:sldLayoutId id="214748373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erson standing on a rock while looking at the ocean wave with outstretched arms">
            <a:extLst>
              <a:ext uri="{FF2B5EF4-FFF2-40B4-BE49-F238E27FC236}">
                <a16:creationId xmlns:a16="http://schemas.microsoft.com/office/drawing/2014/main" id="{8C1A64BB-92C4-44CC-9AB7-8416F1B9BF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rgbClr val="6768AB">
              <a:alpha val="75000"/>
            </a:srgbClr>
          </a:solidFill>
        </p:spPr>
      </p:pic>
      <p:sp>
        <p:nvSpPr>
          <p:cNvPr id="9" name="Rectangle 8" descr="Shaded overlay">
            <a:extLst>
              <a:ext uri="{FF2B5EF4-FFF2-40B4-BE49-F238E27FC236}">
                <a16:creationId xmlns:a16="http://schemas.microsoft.com/office/drawing/2014/main" id="{558C501A-DC1F-4BA4-BFFA-44EF8845A384}"/>
              </a:ext>
            </a:extLst>
          </p:cNvPr>
          <p:cNvSpPr/>
          <p:nvPr/>
        </p:nvSpPr>
        <p:spPr>
          <a:xfrm>
            <a:off x="-2" y="0"/>
            <a:ext cx="7038753" cy="6858000"/>
          </a:xfrm>
          <a:prstGeom prst="rect">
            <a:avLst/>
          </a:prstGeom>
          <a:solidFill>
            <a:srgbClr val="6768AB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B1E7FF-79D4-79C8-165A-1F342AAE6095}"/>
              </a:ext>
            </a:extLst>
          </p:cNvPr>
          <p:cNvSpPr/>
          <p:nvPr/>
        </p:nvSpPr>
        <p:spPr>
          <a:xfrm>
            <a:off x="-1" y="0"/>
            <a:ext cx="7038753" cy="2522575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5A981B-6487-4B00-9EAF-D0D748FA6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66" y="-23640"/>
            <a:ext cx="5587410" cy="1454004"/>
          </a:xfrm>
        </p:spPr>
        <p:txBody>
          <a:bodyPr anchor="b"/>
          <a:lstStyle/>
          <a:p>
            <a:r>
              <a:rPr 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pple Symbols" panose="02000000000000000000" pitchFamily="2" charset="-79"/>
              </a:rPr>
              <a:t>DSO 522</a:t>
            </a:r>
            <a:br>
              <a:rPr 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Apple Symbols" panose="02000000000000000000" pitchFamily="2" charset="-79"/>
              </a:rPr>
            </a:br>
            <a:r>
              <a:rPr 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pple Symbols" panose="02000000000000000000" pitchFamily="2" charset="-79"/>
              </a:rPr>
              <a:t>TIME SERIES ANALYSIS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9EB04708-24F3-D7CD-F394-E26BE8165CC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7066" y="1572432"/>
            <a:ext cx="6581554" cy="808075"/>
          </a:xfrm>
        </p:spPr>
        <p:txBody>
          <a:bodyPr anchor="t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Team Competition</a:t>
            </a:r>
            <a:br>
              <a:rPr 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FA709B-1216-7079-1AD7-1E3D0BC13324}"/>
              </a:ext>
            </a:extLst>
          </p:cNvPr>
          <p:cNvSpPr txBox="1"/>
          <p:nvPr/>
        </p:nvSpPr>
        <p:spPr>
          <a:xfrm>
            <a:off x="3519374" y="6557141"/>
            <a:ext cx="3480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YuFeng</a:t>
            </a:r>
            <a:r>
              <a:rPr lang="en-US" sz="1400" b="1" i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b="1" i="1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Xie</a:t>
            </a:r>
            <a:r>
              <a:rPr lang="en-US" sz="1400" b="1" i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-US" sz="1400" b="1" i="1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Xinyue</a:t>
            </a:r>
            <a:r>
              <a:rPr lang="en-US" sz="1400" b="1" i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Yu, Xiaoying Zou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A5E804-87EE-8798-1CE4-4D068CE483C1}"/>
              </a:ext>
            </a:extLst>
          </p:cNvPr>
          <p:cNvSpPr txBox="1"/>
          <p:nvPr/>
        </p:nvSpPr>
        <p:spPr>
          <a:xfrm flipH="1">
            <a:off x="497066" y="2801318"/>
            <a:ext cx="5382739" cy="34465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CONTENT</a:t>
            </a:r>
          </a:p>
          <a:p>
            <a:pPr marL="1257300" lvl="2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 PREPROCESS</a:t>
            </a:r>
          </a:p>
          <a:p>
            <a:pPr marL="1257300" lvl="2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FAILED MODELS</a:t>
            </a:r>
          </a:p>
          <a:p>
            <a:pPr marL="1257300" lvl="2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FINAL MODEL: XGBOOST</a:t>
            </a:r>
          </a:p>
          <a:p>
            <a:pPr marL="1257300" lvl="2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TUNING: GRID RESEARCH</a:t>
            </a:r>
          </a:p>
          <a:p>
            <a:pPr marL="1257300" lvl="2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PERFORMANCE</a:t>
            </a:r>
            <a:endParaRPr 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8511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C65B5F-D954-C2BC-99EA-0BC2CA5410ED}"/>
              </a:ext>
            </a:extLst>
          </p:cNvPr>
          <p:cNvSpPr txBox="1"/>
          <p:nvPr/>
        </p:nvSpPr>
        <p:spPr>
          <a:xfrm>
            <a:off x="505250" y="515997"/>
            <a:ext cx="4553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Feature Selection</a:t>
            </a:r>
            <a:endParaRPr 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17EA8-6893-5AD5-C349-C0BC16508283}"/>
              </a:ext>
            </a:extLst>
          </p:cNvPr>
          <p:cNvSpPr txBox="1"/>
          <p:nvPr/>
        </p:nvSpPr>
        <p:spPr>
          <a:xfrm>
            <a:off x="593886" y="1669098"/>
            <a:ext cx="9191137" cy="1761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Selection Principles: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Based on the features created and used in linear regression models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Based on the default </a:t>
            </a:r>
            <a:r>
              <a:rPr lang="en-US" sz="20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xgboost</a:t>
            </a:r>
            <a:r>
              <a:rPr lang="en-US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model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Based on MAPE on the validation set</a:t>
            </a:r>
            <a:endParaRPr lang="en-US" sz="2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2E0927-E401-22F8-EE21-039BDA7860F1}"/>
              </a:ext>
            </a:extLst>
          </p:cNvPr>
          <p:cNvSpPr txBox="1"/>
          <p:nvPr/>
        </p:nvSpPr>
        <p:spPr>
          <a:xfrm>
            <a:off x="706150" y="4407213"/>
            <a:ext cx="10295787" cy="781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Selected features: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'Temperature', 'Year', 'Month', 'Dow', '</a:t>
            </a:r>
            <a:r>
              <a:rPr lang="en-US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Doy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', 'Dom', 'Woy', 'Hour', 'T2'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3D2179-FE80-57FE-E5F4-CA21E34391D0}"/>
              </a:ext>
            </a:extLst>
          </p:cNvPr>
          <p:cNvSpPr/>
          <p:nvPr/>
        </p:nvSpPr>
        <p:spPr>
          <a:xfrm>
            <a:off x="593886" y="4690753"/>
            <a:ext cx="10046405" cy="60564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364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C65B5F-D954-C2BC-99EA-0BC2CA5410ED}"/>
              </a:ext>
            </a:extLst>
          </p:cNvPr>
          <p:cNvSpPr txBox="1"/>
          <p:nvPr/>
        </p:nvSpPr>
        <p:spPr>
          <a:xfrm>
            <a:off x="602346" y="525764"/>
            <a:ext cx="4553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Tunning: Grid Search</a:t>
            </a:r>
            <a:endParaRPr 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34572E-4569-8E61-AC32-5670EC7A9C7B}"/>
              </a:ext>
            </a:extLst>
          </p:cNvPr>
          <p:cNvSpPr/>
          <p:nvPr/>
        </p:nvSpPr>
        <p:spPr>
          <a:xfrm>
            <a:off x="7920842" y="2289020"/>
            <a:ext cx="3668812" cy="7075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cs typeface="Segoe UI"/>
              </a:rPr>
              <a:t>Try different hyperparameters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88AF89-FEA0-084C-7CB5-24564AEE326B}"/>
              </a:ext>
            </a:extLst>
          </p:cNvPr>
          <p:cNvSpPr/>
          <p:nvPr/>
        </p:nvSpPr>
        <p:spPr>
          <a:xfrm>
            <a:off x="7920842" y="3342112"/>
            <a:ext cx="3668812" cy="7075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cs typeface="Segoe UI"/>
              </a:rPr>
              <a:t>Print out result and compare</a:t>
            </a:r>
            <a:endParaRPr lang="en-US" sz="1600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1D9839-6DA2-FEA4-0422-9BD5DB5B205E}"/>
              </a:ext>
            </a:extLst>
          </p:cNvPr>
          <p:cNvSpPr/>
          <p:nvPr/>
        </p:nvSpPr>
        <p:spPr>
          <a:xfrm>
            <a:off x="7920842" y="4395204"/>
            <a:ext cx="3668812" cy="7075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cs typeface="Segoe UI"/>
              </a:rPr>
              <a:t>Select best candidate</a:t>
            </a:r>
            <a:endParaRPr lang="en-US" sz="1600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965A98-0BB0-4B64-90C7-ABB9FE10A19E}"/>
              </a:ext>
            </a:extLst>
          </p:cNvPr>
          <p:cNvSpPr/>
          <p:nvPr/>
        </p:nvSpPr>
        <p:spPr>
          <a:xfrm>
            <a:off x="7920842" y="5448296"/>
            <a:ext cx="3668812" cy="7075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cs typeface="Segoe UI"/>
              </a:rPr>
              <a:t>Rerun the model using all known data to make prediction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1AD347-7231-71F3-E941-2F4DF783C984}"/>
              </a:ext>
            </a:extLst>
          </p:cNvPr>
          <p:cNvSpPr/>
          <p:nvPr/>
        </p:nvSpPr>
        <p:spPr>
          <a:xfrm>
            <a:off x="7920842" y="1235928"/>
            <a:ext cx="3668812" cy="7075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cs typeface="Segoe UI"/>
              </a:rPr>
              <a:t>Split known data into training and validation set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DFEA31-1504-13AC-D081-6B8957C5F2BF}"/>
              </a:ext>
            </a:extLst>
          </p:cNvPr>
          <p:cNvSpPr txBox="1"/>
          <p:nvPr/>
        </p:nvSpPr>
        <p:spPr>
          <a:xfrm>
            <a:off x="602346" y="40034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ea typeface="+mn-lt"/>
                <a:cs typeface="+mn-lt"/>
              </a:rPr>
              <a:t>Final model: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1D2ED9-5361-57B5-0409-CF311F8B6DC4}"/>
              </a:ext>
            </a:extLst>
          </p:cNvPr>
          <p:cNvSpPr txBox="1"/>
          <p:nvPr/>
        </p:nvSpPr>
        <p:spPr>
          <a:xfrm>
            <a:off x="602346" y="16013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Grid Search range:</a:t>
            </a:r>
            <a:endParaRPr lang="en-US" dirty="0">
              <a:solidFill>
                <a:schemeClr val="bg2"/>
              </a:solidFill>
            </a:endParaRPr>
          </a:p>
        </p:txBody>
      </p:sp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56EDE743-158D-9CB3-A21D-0045A37621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718060"/>
              </p:ext>
            </p:extLst>
          </p:nvPr>
        </p:nvGraphicFramePr>
        <p:xfrm>
          <a:off x="1520040" y="2298290"/>
          <a:ext cx="547057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395">
                  <a:extLst>
                    <a:ext uri="{9D8B030D-6E8A-4147-A177-3AD203B41FA5}">
                      <a16:colId xmlns:a16="http://schemas.microsoft.com/office/drawing/2014/main" val="598474292"/>
                    </a:ext>
                  </a:extLst>
                </a:gridCol>
                <a:gridCol w="3686179">
                  <a:extLst>
                    <a:ext uri="{9D8B030D-6E8A-4147-A177-3AD203B41FA5}">
                      <a16:colId xmlns:a16="http://schemas.microsoft.com/office/drawing/2014/main" val="11730575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bg1"/>
                          </a:solidFill>
                          <a:cs typeface="Segoe UI"/>
                        </a:rPr>
                        <a:t>learning_rate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a typeface="+mn-lt"/>
                          <a:cs typeface="+mn-lt"/>
                        </a:rPr>
                        <a:t>0.05, 0.06, 0.07, 0.08, 0.09, 0.1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3464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chemeClr val="bg1"/>
                          </a:solidFill>
                          <a:cs typeface="Segoe UI"/>
                        </a:rPr>
                        <a:t>max_depth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a typeface="+mn-lt"/>
                          <a:cs typeface="+mn-lt"/>
                        </a:rPr>
                        <a:t>4, 5, 6, 7, 8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958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bg1"/>
                          </a:solidFill>
                          <a:cs typeface="Segoe UI"/>
                        </a:rPr>
                        <a:t>booster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ea typeface="+mn-lt"/>
                          <a:cs typeface="+mn-lt"/>
                        </a:rPr>
                        <a:t>gbtree</a:t>
                      </a:r>
                      <a:r>
                        <a:rPr lang="en-US" sz="1600" dirty="0">
                          <a:ea typeface="+mn-lt"/>
                          <a:cs typeface="+mn-lt"/>
                        </a:rPr>
                        <a:t>, </a:t>
                      </a:r>
                      <a:r>
                        <a:rPr lang="en-US" sz="1600" dirty="0" err="1">
                          <a:ea typeface="+mn-lt"/>
                          <a:cs typeface="+mn-lt"/>
                        </a:rPr>
                        <a:t>gblinear</a:t>
                      </a:r>
                      <a:r>
                        <a:rPr lang="en-US" sz="1600" dirty="0">
                          <a:ea typeface="+mn-lt"/>
                          <a:cs typeface="+mn-lt"/>
                        </a:rPr>
                        <a:t>, dart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475027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13A93ECD-B592-1F23-A9D9-1D653E9B8A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017436"/>
              </p:ext>
            </p:extLst>
          </p:nvPr>
        </p:nvGraphicFramePr>
        <p:xfrm>
          <a:off x="1520040" y="4712026"/>
          <a:ext cx="547057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395">
                  <a:extLst>
                    <a:ext uri="{9D8B030D-6E8A-4147-A177-3AD203B41FA5}">
                      <a16:colId xmlns:a16="http://schemas.microsoft.com/office/drawing/2014/main" val="598474292"/>
                    </a:ext>
                  </a:extLst>
                </a:gridCol>
                <a:gridCol w="3686179">
                  <a:extLst>
                    <a:ext uri="{9D8B030D-6E8A-4147-A177-3AD203B41FA5}">
                      <a16:colId xmlns:a16="http://schemas.microsoft.com/office/drawing/2014/main" val="11730575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tx1"/>
                          </a:solidFill>
                          <a:cs typeface="Segoe UI"/>
                        </a:rPr>
                        <a:t>learning_rate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C3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a typeface="+mn-lt"/>
                          <a:cs typeface="+mn-lt"/>
                        </a:rPr>
                        <a:t>0.06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3464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chemeClr val="tx1"/>
                          </a:solidFill>
                          <a:cs typeface="Segoe UI"/>
                        </a:rPr>
                        <a:t>max_depth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C3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a typeface="+mn-lt"/>
                          <a:cs typeface="+mn-lt"/>
                        </a:rPr>
                        <a:t>7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958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cs typeface="Segoe UI"/>
                        </a:rPr>
                        <a:t>booster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C3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ea typeface="+mn-lt"/>
                          <a:cs typeface="+mn-lt"/>
                        </a:rPr>
                        <a:t>gbtree</a:t>
                      </a:r>
                      <a:endParaRPr lang="en-US" sz="1600" dirty="0">
                        <a:ea typeface="+mn-lt"/>
                        <a:cs typeface="+mn-lt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475027"/>
                  </a:ext>
                </a:extLst>
              </a:tr>
            </a:tbl>
          </a:graphicData>
        </a:graphic>
      </p:graphicFrame>
      <p:sp>
        <p:nvSpPr>
          <p:cNvPr id="20" name="Triangle 19">
            <a:extLst>
              <a:ext uri="{FF2B5EF4-FFF2-40B4-BE49-F238E27FC236}">
                <a16:creationId xmlns:a16="http://schemas.microsoft.com/office/drawing/2014/main" id="{68CFCD2B-F124-EB05-CE3A-4BCCA7B4746E}"/>
              </a:ext>
            </a:extLst>
          </p:cNvPr>
          <p:cNvSpPr/>
          <p:nvPr/>
        </p:nvSpPr>
        <p:spPr>
          <a:xfrm rot="10800000">
            <a:off x="9402122" y="2018364"/>
            <a:ext cx="706251" cy="195792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8B16BD5B-FDD6-1261-675E-57A3536AA749}"/>
              </a:ext>
            </a:extLst>
          </p:cNvPr>
          <p:cNvSpPr/>
          <p:nvPr/>
        </p:nvSpPr>
        <p:spPr>
          <a:xfrm rot="10800000">
            <a:off x="9402122" y="3071456"/>
            <a:ext cx="706251" cy="195792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7FB1B681-F374-C0D5-E672-B88A59162FDB}"/>
              </a:ext>
            </a:extLst>
          </p:cNvPr>
          <p:cNvSpPr/>
          <p:nvPr/>
        </p:nvSpPr>
        <p:spPr>
          <a:xfrm rot="10800000">
            <a:off x="9402122" y="4124548"/>
            <a:ext cx="706251" cy="195792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8765C01C-81AE-E95C-6D41-CFD992FEA6E0}"/>
              </a:ext>
            </a:extLst>
          </p:cNvPr>
          <p:cNvSpPr/>
          <p:nvPr/>
        </p:nvSpPr>
        <p:spPr>
          <a:xfrm rot="10800000">
            <a:off x="9402122" y="5177639"/>
            <a:ext cx="706251" cy="195792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4BC8EC57-C38E-29EC-0B67-EB2A02EDD874}"/>
              </a:ext>
            </a:extLst>
          </p:cNvPr>
          <p:cNvSpPr/>
          <p:nvPr/>
        </p:nvSpPr>
        <p:spPr>
          <a:xfrm rot="10800000">
            <a:off x="3902201" y="3807658"/>
            <a:ext cx="706251" cy="195792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890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/>
          <a:p>
            <a:r>
              <a:rPr 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PERFORMANCE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296252"/>
            <a:ext cx="4946904" cy="4013860"/>
          </a:xfrm>
        </p:spPr>
        <p:txBody>
          <a:bodyPr anchor="b"/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Regression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Regression + </a:t>
            </a:r>
            <a:r>
              <a:rPr lang="en-US" dirty="0" err="1"/>
              <a:t>Xgboost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Regression + Random Forest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Regression + ARIMA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Random Forest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err="1"/>
              <a:t>Xgboost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err="1"/>
              <a:t>LightBGM</a:t>
            </a:r>
            <a:endParaRPr lang="en-US" dirty="0"/>
          </a:p>
        </p:txBody>
      </p:sp>
      <p:pic>
        <p:nvPicPr>
          <p:cNvPr id="10" name="Picture Placeholder 6" descr="Picture of a spiral staircase">
            <a:extLst>
              <a:ext uri="{FF2B5EF4-FFF2-40B4-BE49-F238E27FC236}">
                <a16:creationId xmlns:a16="http://schemas.microsoft.com/office/drawing/2014/main" id="{04AFAB3D-68F8-91BF-067A-90C0BF3EDA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78040" y="955438"/>
            <a:ext cx="4556760" cy="53546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533852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9EDEE7A7-5DBA-50FC-1A38-53A7FAA5C0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2723761"/>
              </p:ext>
            </p:extLst>
          </p:nvPr>
        </p:nvGraphicFramePr>
        <p:xfrm>
          <a:off x="1484416" y="1995055"/>
          <a:ext cx="9132124" cy="3716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6858079-ACCB-ED9B-535E-E6E7C7E1B65C}"/>
              </a:ext>
            </a:extLst>
          </p:cNvPr>
          <p:cNvSpPr txBox="1"/>
          <p:nvPr/>
        </p:nvSpPr>
        <p:spPr>
          <a:xfrm>
            <a:off x="600253" y="532798"/>
            <a:ext cx="4553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 Comparison</a:t>
            </a:r>
            <a:endParaRPr 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6FF800-34DF-F0C2-BD47-B49E63150181}"/>
              </a:ext>
            </a:extLst>
          </p:cNvPr>
          <p:cNvSpPr txBox="1"/>
          <p:nvPr/>
        </p:nvSpPr>
        <p:spPr>
          <a:xfrm>
            <a:off x="5691081" y="1625723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RMSE</a:t>
            </a:r>
          </a:p>
        </p:txBody>
      </p:sp>
    </p:spTree>
    <p:extLst>
      <p:ext uri="{BB962C8B-B14F-4D97-AF65-F5344CB8AC3E}">
        <p14:creationId xmlns:p14="http://schemas.microsoft.com/office/powerpoint/2010/main" val="3140426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9EDEE7A7-5DBA-50FC-1A38-53A7FAA5C0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239631"/>
              </p:ext>
            </p:extLst>
          </p:nvPr>
        </p:nvGraphicFramePr>
        <p:xfrm>
          <a:off x="1484416" y="1995055"/>
          <a:ext cx="9132124" cy="3716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6858079-ACCB-ED9B-535E-E6E7C7E1B65C}"/>
              </a:ext>
            </a:extLst>
          </p:cNvPr>
          <p:cNvSpPr txBox="1"/>
          <p:nvPr/>
        </p:nvSpPr>
        <p:spPr>
          <a:xfrm>
            <a:off x="600253" y="520922"/>
            <a:ext cx="4553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 Comparison</a:t>
            </a:r>
            <a:endParaRPr 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6FF800-34DF-F0C2-BD47-B49E63150181}"/>
              </a:ext>
            </a:extLst>
          </p:cNvPr>
          <p:cNvSpPr txBox="1"/>
          <p:nvPr/>
        </p:nvSpPr>
        <p:spPr>
          <a:xfrm>
            <a:off x="5691081" y="1625723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MAPE</a:t>
            </a:r>
          </a:p>
        </p:txBody>
      </p:sp>
    </p:spTree>
    <p:extLst>
      <p:ext uri="{BB962C8B-B14F-4D97-AF65-F5344CB8AC3E}">
        <p14:creationId xmlns:p14="http://schemas.microsoft.com/office/powerpoint/2010/main" val="1148947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/>
          <a:lstStyle/>
          <a:p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 Preprocess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568548"/>
            <a:ext cx="5409211" cy="2439060"/>
          </a:xfrm>
        </p:spPr>
        <p:txBody>
          <a:bodyPr anchor="b"/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Time-related Features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Temperature Features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Lag Features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Event Feature</a:t>
            </a:r>
          </a:p>
        </p:txBody>
      </p:sp>
      <p:pic>
        <p:nvPicPr>
          <p:cNvPr id="7" name="Picture Placeholder 6" descr="Picture of a spiral staircase">
            <a:extLst>
              <a:ext uri="{FF2B5EF4-FFF2-40B4-BE49-F238E27FC236}">
                <a16:creationId xmlns:a16="http://schemas.microsoft.com/office/drawing/2014/main" id="{85B5D68D-0A19-45D6-AE1A-3B9217CF47B3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97700" y="914400"/>
            <a:ext cx="4334256" cy="50932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D429DF-0C14-972C-5D0E-2D7F6FA35002}"/>
              </a:ext>
            </a:extLst>
          </p:cNvPr>
          <p:cNvSpPr txBox="1"/>
          <p:nvPr/>
        </p:nvSpPr>
        <p:spPr>
          <a:xfrm>
            <a:off x="127591" y="744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388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1664AB-2B4A-AA04-3781-F5E1436D2E98}"/>
              </a:ext>
            </a:extLst>
          </p:cNvPr>
          <p:cNvSpPr txBox="1"/>
          <p:nvPr/>
        </p:nvSpPr>
        <p:spPr>
          <a:xfrm>
            <a:off x="609944" y="551637"/>
            <a:ext cx="3708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Time-Related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F89087-3FAA-AD6B-9890-711201095E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731"/>
          <a:stretch/>
        </p:blipFill>
        <p:spPr>
          <a:xfrm>
            <a:off x="865502" y="1224820"/>
            <a:ext cx="6374023" cy="26517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FAA567-F168-1637-594A-6ED4F4C8283D}"/>
              </a:ext>
            </a:extLst>
          </p:cNvPr>
          <p:cNvSpPr txBox="1"/>
          <p:nvPr/>
        </p:nvSpPr>
        <p:spPr>
          <a:xfrm>
            <a:off x="8148767" y="2308308"/>
            <a:ext cx="32832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Annually Seasonality - </a:t>
            </a:r>
            <a:r>
              <a:rPr lang="en-US" sz="1600" b="1" dirty="0" err="1">
                <a:solidFill>
                  <a:srgbClr val="C00000"/>
                </a:solidFill>
              </a:rPr>
              <a:t>Doy</a:t>
            </a:r>
            <a:endParaRPr lang="en-US" sz="1600" b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Monthly Seasonality - </a:t>
            </a:r>
            <a:r>
              <a:rPr lang="en-US" sz="1600" b="1" dirty="0">
                <a:solidFill>
                  <a:srgbClr val="C00000"/>
                </a:solidFill>
              </a:rPr>
              <a:t>Month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ACDC4E-5441-E562-0A3F-BCD16FC2E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02" y="4561566"/>
            <a:ext cx="3197019" cy="19532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47B742-C3B2-6653-D4AC-B3F57DEC02CB}"/>
              </a:ext>
            </a:extLst>
          </p:cNvPr>
          <p:cNvSpPr txBox="1"/>
          <p:nvPr/>
        </p:nvSpPr>
        <p:spPr>
          <a:xfrm>
            <a:off x="983413" y="4065161"/>
            <a:ext cx="2961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Monthly Pattern – </a:t>
            </a:r>
            <a:r>
              <a:rPr lang="en-US" sz="1400" b="1" dirty="0">
                <a:solidFill>
                  <a:srgbClr val="C00000"/>
                </a:solidFill>
              </a:rPr>
              <a:t>Dom + Month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7C6D0F-6310-3591-FC04-02F3661BACEB}"/>
              </a:ext>
            </a:extLst>
          </p:cNvPr>
          <p:cNvSpPr/>
          <p:nvPr/>
        </p:nvSpPr>
        <p:spPr>
          <a:xfrm>
            <a:off x="8182099" y="2101932"/>
            <a:ext cx="3218213" cy="997528"/>
          </a:xfrm>
          <a:prstGeom prst="rect">
            <a:avLst/>
          </a:prstGeom>
          <a:noFill/>
          <a:ln w="28575">
            <a:solidFill>
              <a:srgbClr val="8F79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03A62C91-3D10-3DC9-00FE-DE0E4387E256}"/>
              </a:ext>
            </a:extLst>
          </p:cNvPr>
          <p:cNvSpPr/>
          <p:nvPr/>
        </p:nvSpPr>
        <p:spPr>
          <a:xfrm rot="5400000">
            <a:off x="7319398" y="2429493"/>
            <a:ext cx="586314" cy="242370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FB1816-F241-92E8-94B3-D49CA277A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239" y="4483625"/>
            <a:ext cx="3293521" cy="20311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2DFDDE-6857-2AEF-80A6-15EC7B8E02D6}"/>
              </a:ext>
            </a:extLst>
          </p:cNvPr>
          <p:cNvSpPr txBox="1"/>
          <p:nvPr/>
        </p:nvSpPr>
        <p:spPr>
          <a:xfrm>
            <a:off x="4750855" y="4065161"/>
            <a:ext cx="269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Weekly Pattern -  </a:t>
            </a:r>
            <a:r>
              <a:rPr lang="en-US" sz="1400" b="1" dirty="0">
                <a:solidFill>
                  <a:srgbClr val="C00000"/>
                </a:solidFill>
              </a:rPr>
              <a:t>Dow + Woy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FA9714-C883-84AA-888A-2EDF854BA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8141" y="4561566"/>
            <a:ext cx="3212171" cy="19532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5349D48-DC0E-EBA1-5AB3-1D6F7C9AED61}"/>
              </a:ext>
            </a:extLst>
          </p:cNvPr>
          <p:cNvSpPr txBox="1"/>
          <p:nvPr/>
        </p:nvSpPr>
        <p:spPr>
          <a:xfrm>
            <a:off x="8749830" y="4065161"/>
            <a:ext cx="2081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Hourly Pattern -  </a:t>
            </a:r>
            <a:r>
              <a:rPr lang="en-US" sz="1400" b="1" dirty="0">
                <a:solidFill>
                  <a:srgbClr val="C00000"/>
                </a:solidFill>
              </a:rPr>
              <a:t>Hour</a:t>
            </a:r>
          </a:p>
        </p:txBody>
      </p:sp>
    </p:spTree>
    <p:extLst>
      <p:ext uri="{BB962C8B-B14F-4D97-AF65-F5344CB8AC3E}">
        <p14:creationId xmlns:p14="http://schemas.microsoft.com/office/powerpoint/2010/main" val="1028043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1664AB-2B4A-AA04-3781-F5E1436D2E98}"/>
              </a:ext>
            </a:extLst>
          </p:cNvPr>
          <p:cNvSpPr txBox="1"/>
          <p:nvPr/>
        </p:nvSpPr>
        <p:spPr>
          <a:xfrm>
            <a:off x="583161" y="534391"/>
            <a:ext cx="34483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Temperature Feature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33443-6F67-5788-DB55-DE120C145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93" y="1802864"/>
            <a:ext cx="5505066" cy="325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0798FB-0061-4AED-7AD6-C9C90277E792}"/>
              </a:ext>
            </a:extLst>
          </p:cNvPr>
          <p:cNvSpPr txBox="1"/>
          <p:nvPr/>
        </p:nvSpPr>
        <p:spPr>
          <a:xfrm>
            <a:off x="7232072" y="3259723"/>
            <a:ext cx="31193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Temperature^2 ~ Load – </a:t>
            </a:r>
            <a:r>
              <a:rPr lang="en-US" sz="1600" b="1" dirty="0">
                <a:solidFill>
                  <a:srgbClr val="C00000"/>
                </a:solidFill>
              </a:rPr>
              <a:t>T2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13C46A-2E72-DBAD-FB06-93B3487ACDF4}"/>
              </a:ext>
            </a:extLst>
          </p:cNvPr>
          <p:cNvSpPr/>
          <p:nvPr/>
        </p:nvSpPr>
        <p:spPr>
          <a:xfrm>
            <a:off x="7232072" y="3135842"/>
            <a:ext cx="3503222" cy="586315"/>
          </a:xfrm>
          <a:prstGeom prst="rect">
            <a:avLst/>
          </a:prstGeom>
          <a:noFill/>
          <a:ln w="28575">
            <a:solidFill>
              <a:srgbClr val="8F79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875888FB-39C0-1E58-3CBF-9C8FBB2FA24E}"/>
              </a:ext>
            </a:extLst>
          </p:cNvPr>
          <p:cNvSpPr/>
          <p:nvPr/>
        </p:nvSpPr>
        <p:spPr>
          <a:xfrm rot="5400000">
            <a:off x="5922587" y="3307815"/>
            <a:ext cx="586314" cy="242370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3D5108-74B2-56C1-D7E9-3A5CAA4ACE2C}"/>
              </a:ext>
            </a:extLst>
          </p:cNvPr>
          <p:cNvSpPr txBox="1"/>
          <p:nvPr/>
        </p:nvSpPr>
        <p:spPr>
          <a:xfrm>
            <a:off x="2307351" y="5461835"/>
            <a:ext cx="20693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Temperature - Load</a:t>
            </a:r>
          </a:p>
        </p:txBody>
      </p:sp>
    </p:spTree>
    <p:extLst>
      <p:ext uri="{BB962C8B-B14F-4D97-AF65-F5344CB8AC3E}">
        <p14:creationId xmlns:p14="http://schemas.microsoft.com/office/powerpoint/2010/main" val="2719988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1664AB-2B4A-AA04-3781-F5E1436D2E98}"/>
              </a:ext>
            </a:extLst>
          </p:cNvPr>
          <p:cNvSpPr txBox="1"/>
          <p:nvPr/>
        </p:nvSpPr>
        <p:spPr>
          <a:xfrm>
            <a:off x="617480" y="557489"/>
            <a:ext cx="3369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Lag &amp; Event Feature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A0F23B-0B5D-202A-C09A-A3702453CDB3}"/>
              </a:ext>
            </a:extLst>
          </p:cNvPr>
          <p:cNvSpPr txBox="1"/>
          <p:nvPr/>
        </p:nvSpPr>
        <p:spPr>
          <a:xfrm>
            <a:off x="296881" y="1206429"/>
            <a:ext cx="3193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After Running Simple Regression: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A934D3-E24F-9DA9-9D2E-1D4F7B96F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80" y="1895688"/>
            <a:ext cx="3245762" cy="21013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A918D6-7114-16BB-0094-58D3BF8136EC}"/>
              </a:ext>
            </a:extLst>
          </p:cNvPr>
          <p:cNvSpPr txBox="1"/>
          <p:nvPr/>
        </p:nvSpPr>
        <p:spPr>
          <a:xfrm>
            <a:off x="1992119" y="1587911"/>
            <a:ext cx="496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05163-A997-9BF4-9CB5-59756AEC1E70}"/>
              </a:ext>
            </a:extLst>
          </p:cNvPr>
          <p:cNvSpPr txBox="1"/>
          <p:nvPr/>
        </p:nvSpPr>
        <p:spPr>
          <a:xfrm>
            <a:off x="5118263" y="1570027"/>
            <a:ext cx="583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PACF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9B6429-C59B-D3AB-4848-A1D2DB204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241" y="1910461"/>
            <a:ext cx="3093667" cy="21013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09327B-FAEB-51CD-6350-E64B61683B2C}"/>
              </a:ext>
            </a:extLst>
          </p:cNvPr>
          <p:cNvSpPr txBox="1"/>
          <p:nvPr/>
        </p:nvSpPr>
        <p:spPr>
          <a:xfrm>
            <a:off x="8439576" y="2741464"/>
            <a:ext cx="24593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Lag1, lag2, lag23, lag24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5AF709-5792-7323-47CC-DE8204E14A4D}"/>
              </a:ext>
            </a:extLst>
          </p:cNvPr>
          <p:cNvSpPr/>
          <p:nvPr/>
        </p:nvSpPr>
        <p:spPr>
          <a:xfrm>
            <a:off x="8060134" y="2429587"/>
            <a:ext cx="3218213" cy="997528"/>
          </a:xfrm>
          <a:prstGeom prst="rect">
            <a:avLst/>
          </a:prstGeom>
          <a:noFill/>
          <a:ln w="28575">
            <a:solidFill>
              <a:srgbClr val="8F79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AD222CB8-24CF-E2F8-6E63-B96085C9ACB7}"/>
              </a:ext>
            </a:extLst>
          </p:cNvPr>
          <p:cNvSpPr/>
          <p:nvPr/>
        </p:nvSpPr>
        <p:spPr>
          <a:xfrm rot="5400000">
            <a:off x="7215364" y="2774890"/>
            <a:ext cx="586314" cy="242370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1F7914-841F-18A5-3E6A-D3FBC581DFD3}"/>
              </a:ext>
            </a:extLst>
          </p:cNvPr>
          <p:cNvSpPr txBox="1"/>
          <p:nvPr/>
        </p:nvSpPr>
        <p:spPr>
          <a:xfrm>
            <a:off x="296881" y="4045890"/>
            <a:ext cx="2259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After Adding up Lags: 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43620B5-362B-7BD3-B637-6F92CD3A4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4311" y="4437078"/>
            <a:ext cx="3245762" cy="21026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7E765D8-197E-74D2-A810-ADB4FF1F665E}"/>
              </a:ext>
            </a:extLst>
          </p:cNvPr>
          <p:cNvSpPr txBox="1"/>
          <p:nvPr/>
        </p:nvSpPr>
        <p:spPr>
          <a:xfrm>
            <a:off x="3327066" y="4071943"/>
            <a:ext cx="920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Residuals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9C1D19-C9F1-D0A6-BF2A-F570E530D694}"/>
              </a:ext>
            </a:extLst>
          </p:cNvPr>
          <p:cNvSpPr txBox="1"/>
          <p:nvPr/>
        </p:nvSpPr>
        <p:spPr>
          <a:xfrm>
            <a:off x="9311211" y="5197677"/>
            <a:ext cx="716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Event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31890B9-57DA-6D7B-B977-AA2A05C35BAD}"/>
              </a:ext>
            </a:extLst>
          </p:cNvPr>
          <p:cNvSpPr/>
          <p:nvPr/>
        </p:nvSpPr>
        <p:spPr>
          <a:xfrm>
            <a:off x="8060134" y="4873925"/>
            <a:ext cx="3218213" cy="997528"/>
          </a:xfrm>
          <a:prstGeom prst="rect">
            <a:avLst/>
          </a:prstGeom>
          <a:noFill/>
          <a:ln w="28575">
            <a:solidFill>
              <a:srgbClr val="8F79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628412A3-C1B5-32A7-9620-BCAA9F7C090E}"/>
              </a:ext>
            </a:extLst>
          </p:cNvPr>
          <p:cNvSpPr/>
          <p:nvPr/>
        </p:nvSpPr>
        <p:spPr>
          <a:xfrm rot="5400000">
            <a:off x="7215364" y="5219228"/>
            <a:ext cx="586314" cy="242370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CA2EBF9-28AB-53E9-4CEB-49E3B6D8F155}"/>
              </a:ext>
            </a:extLst>
          </p:cNvPr>
          <p:cNvSpPr/>
          <p:nvPr/>
        </p:nvSpPr>
        <p:spPr>
          <a:xfrm>
            <a:off x="2936979" y="5758637"/>
            <a:ext cx="213756" cy="2256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35EAEDE-C816-F3AA-03C3-C9EFC19AA02C}"/>
              </a:ext>
            </a:extLst>
          </p:cNvPr>
          <p:cNvSpPr/>
          <p:nvPr/>
        </p:nvSpPr>
        <p:spPr>
          <a:xfrm>
            <a:off x="4751079" y="6029768"/>
            <a:ext cx="213756" cy="2256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6B921BB-8D1B-4EF3-D08B-6423846C94AC}"/>
              </a:ext>
            </a:extLst>
          </p:cNvPr>
          <p:cNvSpPr/>
          <p:nvPr/>
        </p:nvSpPr>
        <p:spPr>
          <a:xfrm>
            <a:off x="4092085" y="6029768"/>
            <a:ext cx="213756" cy="2256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352B188-A59F-A037-0904-4F19EE0DC3B2}"/>
              </a:ext>
            </a:extLst>
          </p:cNvPr>
          <p:cNvSpPr/>
          <p:nvPr/>
        </p:nvSpPr>
        <p:spPr>
          <a:xfrm>
            <a:off x="4092085" y="4579346"/>
            <a:ext cx="1121941" cy="2256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BC458AB-C6FB-396F-D588-D86AAFC9ACC3}"/>
              </a:ext>
            </a:extLst>
          </p:cNvPr>
          <p:cNvSpPr/>
          <p:nvPr/>
        </p:nvSpPr>
        <p:spPr>
          <a:xfrm>
            <a:off x="2914442" y="4579346"/>
            <a:ext cx="213756" cy="2256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53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/>
          <a:lstStyle/>
          <a:p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Failed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446625"/>
            <a:ext cx="5202936" cy="3547801"/>
          </a:xfrm>
        </p:spPr>
        <p:txBody>
          <a:bodyPr anchor="b"/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Regression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Regression + Deal with Residuals: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	</a:t>
            </a:r>
            <a:r>
              <a:rPr lang="en-US" sz="1800" dirty="0" err="1"/>
              <a:t>Xgboost</a:t>
            </a:r>
            <a:endParaRPr lang="en-US" sz="1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	Random Forest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	Boosting Tree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	</a:t>
            </a:r>
            <a:r>
              <a:rPr lang="en-US" sz="1800" dirty="0" err="1"/>
              <a:t>LassoLars</a:t>
            </a:r>
            <a:r>
              <a:rPr lang="en-US" sz="1800" dirty="0"/>
              <a:t> (From </a:t>
            </a:r>
            <a:r>
              <a:rPr lang="en-US" sz="1800" dirty="0" err="1"/>
              <a:t>Pycaret</a:t>
            </a:r>
            <a:r>
              <a:rPr lang="en-US" sz="1800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	ARIMA</a:t>
            </a:r>
          </a:p>
        </p:txBody>
      </p:sp>
      <p:pic>
        <p:nvPicPr>
          <p:cNvPr id="7" name="Picture Placeholder 6" descr="Picture of a spiral staircase">
            <a:extLst>
              <a:ext uri="{FF2B5EF4-FFF2-40B4-BE49-F238E27FC236}">
                <a16:creationId xmlns:a16="http://schemas.microsoft.com/office/drawing/2014/main" id="{85B5D68D-0A19-45D6-AE1A-3B9217CF47B3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97700" y="914400"/>
            <a:ext cx="4334256" cy="50932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D429DF-0C14-972C-5D0E-2D7F6FA35002}"/>
              </a:ext>
            </a:extLst>
          </p:cNvPr>
          <p:cNvSpPr txBox="1"/>
          <p:nvPr/>
        </p:nvSpPr>
        <p:spPr>
          <a:xfrm>
            <a:off x="127591" y="744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991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109369-16D8-90B2-69F3-C2AF625C29FB}"/>
              </a:ext>
            </a:extLst>
          </p:cNvPr>
          <p:cNvSpPr txBox="1"/>
          <p:nvPr/>
        </p:nvSpPr>
        <p:spPr>
          <a:xfrm>
            <a:off x="543667" y="521820"/>
            <a:ext cx="1901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Regression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1452E4-1F7C-1D98-6299-D77B3EAAF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31" y="1312359"/>
            <a:ext cx="11480384" cy="25670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7D9230-0710-F1D1-35CE-0EE698BA7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913" y="2489835"/>
            <a:ext cx="2603500" cy="8763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82E1446-63B0-6ECD-D765-D69008223224}"/>
              </a:ext>
            </a:extLst>
          </p:cNvPr>
          <p:cNvSpPr/>
          <p:nvPr/>
        </p:nvSpPr>
        <p:spPr>
          <a:xfrm>
            <a:off x="7288913" y="3012626"/>
            <a:ext cx="2603500" cy="35350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59B687-E2FE-8CBC-5E2A-118F6C8BC805}"/>
              </a:ext>
            </a:extLst>
          </p:cNvPr>
          <p:cNvSpPr txBox="1"/>
          <p:nvPr/>
        </p:nvSpPr>
        <p:spPr>
          <a:xfrm>
            <a:off x="7284728" y="3571623"/>
            <a:ext cx="180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Testing </a:t>
            </a:r>
            <a:r>
              <a:rPr lang="en-US" sz="1400" dirty="0" err="1"/>
              <a:t>Mape</a:t>
            </a:r>
            <a:r>
              <a:rPr lang="en-US" sz="1400" dirty="0"/>
              <a:t>: </a:t>
            </a:r>
            <a:r>
              <a:rPr lang="en-US" sz="1400" dirty="0">
                <a:solidFill>
                  <a:srgbClr val="C00000"/>
                </a:solidFill>
              </a:rPr>
              <a:t>5.89%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5E20C9-8DB3-BA7D-D495-CA6E96DE6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46" y="4374263"/>
            <a:ext cx="2902825" cy="18233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3098E17-7D44-EC84-0E65-D0E7357A403B}"/>
              </a:ext>
            </a:extLst>
          </p:cNvPr>
          <p:cNvSpPr txBox="1"/>
          <p:nvPr/>
        </p:nvSpPr>
        <p:spPr>
          <a:xfrm>
            <a:off x="1494248" y="4055067"/>
            <a:ext cx="843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Residual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51A0A7B-8A89-EE8B-561C-B8ECA0D4A0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879"/>
          <a:stretch/>
        </p:blipFill>
        <p:spPr>
          <a:xfrm>
            <a:off x="3371671" y="4374263"/>
            <a:ext cx="2937277" cy="18233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5772FE9-247E-06D3-FAA5-DA472282EC12}"/>
              </a:ext>
            </a:extLst>
          </p:cNvPr>
          <p:cNvSpPr txBox="1"/>
          <p:nvPr/>
        </p:nvSpPr>
        <p:spPr>
          <a:xfrm>
            <a:off x="4592067" y="4058045"/>
            <a:ext cx="496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ACF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AD7D16E-67E1-DE4F-B55D-E2C774CF03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8948" y="4382704"/>
            <a:ext cx="2932000" cy="18233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F00B68D-34E2-5B5F-8191-AF9311301201}"/>
              </a:ext>
            </a:extLst>
          </p:cNvPr>
          <p:cNvSpPr txBox="1"/>
          <p:nvPr/>
        </p:nvSpPr>
        <p:spPr>
          <a:xfrm>
            <a:off x="7483137" y="4066485"/>
            <a:ext cx="583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PACF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37E69A-C3A4-B7EA-2093-5456E9BCC335}"/>
              </a:ext>
            </a:extLst>
          </p:cNvPr>
          <p:cNvSpPr txBox="1"/>
          <p:nvPr/>
        </p:nvSpPr>
        <p:spPr>
          <a:xfrm>
            <a:off x="9449242" y="4755763"/>
            <a:ext cx="22408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There are still patterns </a:t>
            </a:r>
          </a:p>
          <a:p>
            <a:r>
              <a:rPr lang="en-US" sz="1600" dirty="0"/>
              <a:t>in the residual.</a:t>
            </a:r>
          </a:p>
          <a:p>
            <a:endParaRPr lang="en-US" sz="1600" dirty="0"/>
          </a:p>
          <a:p>
            <a:r>
              <a:rPr lang="en-US" sz="1600" b="1" dirty="0">
                <a:solidFill>
                  <a:schemeClr val="accent6"/>
                </a:solidFill>
              </a:rPr>
              <a:t>How to capture it?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C79574-1298-FB2E-3106-3320BCE3ADA7}"/>
              </a:ext>
            </a:extLst>
          </p:cNvPr>
          <p:cNvSpPr/>
          <p:nvPr/>
        </p:nvSpPr>
        <p:spPr>
          <a:xfrm>
            <a:off x="9449242" y="4382838"/>
            <a:ext cx="2351773" cy="1814762"/>
          </a:xfrm>
          <a:prstGeom prst="rect">
            <a:avLst/>
          </a:prstGeom>
          <a:noFill/>
          <a:ln w="28575">
            <a:solidFill>
              <a:srgbClr val="8F79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076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109369-16D8-90B2-69F3-C2AF625C29FB}"/>
              </a:ext>
            </a:extLst>
          </p:cNvPr>
          <p:cNvSpPr txBox="1"/>
          <p:nvPr/>
        </p:nvSpPr>
        <p:spPr>
          <a:xfrm>
            <a:off x="605640" y="561864"/>
            <a:ext cx="2991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Deal with residual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6C237B-7A9F-9B71-E33C-C0847D97CE60}"/>
              </a:ext>
            </a:extLst>
          </p:cNvPr>
          <p:cNvSpPr/>
          <p:nvPr/>
        </p:nvSpPr>
        <p:spPr>
          <a:xfrm>
            <a:off x="4542621" y="2151311"/>
            <a:ext cx="310675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8F79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598015-2979-289A-47D8-EA3ED51B2FFF}"/>
              </a:ext>
            </a:extLst>
          </p:cNvPr>
          <p:cNvSpPr/>
          <p:nvPr/>
        </p:nvSpPr>
        <p:spPr>
          <a:xfrm>
            <a:off x="4542621" y="3283205"/>
            <a:ext cx="310675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8F79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Feature Selection (MIR Filter)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52F74C-8175-356F-B370-028AF30793A7}"/>
              </a:ext>
            </a:extLst>
          </p:cNvPr>
          <p:cNvSpPr/>
          <p:nvPr/>
        </p:nvSpPr>
        <p:spPr>
          <a:xfrm>
            <a:off x="4542621" y="4415099"/>
            <a:ext cx="310675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8F79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Pycaret</a:t>
            </a:r>
            <a:r>
              <a:rPr lang="en-US" sz="1600" dirty="0">
                <a:solidFill>
                  <a:schemeClr val="tx1"/>
                </a:solidFill>
              </a:rPr>
              <a:t> + Familiar ones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56FB8D-4A43-09E3-4349-27CBBA2F0223}"/>
              </a:ext>
            </a:extLst>
          </p:cNvPr>
          <p:cNvSpPr/>
          <p:nvPr/>
        </p:nvSpPr>
        <p:spPr>
          <a:xfrm>
            <a:off x="4542621" y="5546994"/>
            <a:ext cx="310675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8F79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Modeling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BA1D22-EE47-56F5-0EAD-2FE662B1171A}"/>
              </a:ext>
            </a:extLst>
          </p:cNvPr>
          <p:cNvSpPr txBox="1"/>
          <p:nvPr/>
        </p:nvSpPr>
        <p:spPr>
          <a:xfrm>
            <a:off x="5507857" y="1432149"/>
            <a:ext cx="1176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B38F6A"/>
                </a:solidFill>
              </a:rPr>
              <a:t>PROCESS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2277EF0-34F0-3794-712E-8EC71F132691}"/>
              </a:ext>
            </a:extLst>
          </p:cNvPr>
          <p:cNvCxnSpPr>
            <a:cxnSpLocks/>
          </p:cNvCxnSpPr>
          <p:nvPr/>
        </p:nvCxnSpPr>
        <p:spPr>
          <a:xfrm>
            <a:off x="5148548" y="1884112"/>
            <a:ext cx="1894901" cy="0"/>
          </a:xfrm>
          <a:prstGeom prst="line">
            <a:avLst/>
          </a:prstGeom>
          <a:ln w="28575">
            <a:solidFill>
              <a:srgbClr val="8F79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F27D8A6-90A8-49F6-8C8D-C04060F2DAA4}"/>
              </a:ext>
            </a:extLst>
          </p:cNvPr>
          <p:cNvSpPr/>
          <p:nvPr/>
        </p:nvSpPr>
        <p:spPr>
          <a:xfrm>
            <a:off x="695898" y="2719063"/>
            <a:ext cx="310675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8F79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What features do we use?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E75F3C6-0B84-CCED-7E71-AC9515D358B1}"/>
              </a:ext>
            </a:extLst>
          </p:cNvPr>
          <p:cNvSpPr/>
          <p:nvPr/>
        </p:nvSpPr>
        <p:spPr>
          <a:xfrm>
            <a:off x="695898" y="4415099"/>
            <a:ext cx="310675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8F79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What models do we use?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66E3103-2AC3-EBE9-5C9B-5D038CF9798F}"/>
              </a:ext>
            </a:extLst>
          </p:cNvPr>
          <p:cNvSpPr/>
          <p:nvPr/>
        </p:nvSpPr>
        <p:spPr>
          <a:xfrm>
            <a:off x="695898" y="5546994"/>
            <a:ext cx="310675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8F79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Do they work?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1F34D4-AAE5-3A24-762C-C1D6348C211D}"/>
              </a:ext>
            </a:extLst>
          </p:cNvPr>
          <p:cNvSpPr txBox="1"/>
          <p:nvPr/>
        </p:nvSpPr>
        <p:spPr>
          <a:xfrm>
            <a:off x="1661134" y="1432149"/>
            <a:ext cx="1389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B38F6A"/>
                </a:solidFill>
              </a:rPr>
              <a:t>PROBLEMS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F0D7984-1DFC-C0D5-5F06-7C48C8AF3EA9}"/>
              </a:ext>
            </a:extLst>
          </p:cNvPr>
          <p:cNvCxnSpPr>
            <a:cxnSpLocks/>
          </p:cNvCxnSpPr>
          <p:nvPr/>
        </p:nvCxnSpPr>
        <p:spPr>
          <a:xfrm>
            <a:off x="1301825" y="1884112"/>
            <a:ext cx="1894901" cy="0"/>
          </a:xfrm>
          <a:prstGeom prst="line">
            <a:avLst/>
          </a:prstGeom>
          <a:ln w="28575">
            <a:solidFill>
              <a:srgbClr val="8F79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78110516-AB12-E19F-C5B1-4734D3B64B12}"/>
              </a:ext>
            </a:extLst>
          </p:cNvPr>
          <p:cNvSpPr/>
          <p:nvPr/>
        </p:nvSpPr>
        <p:spPr>
          <a:xfrm>
            <a:off x="8386345" y="2151311"/>
            <a:ext cx="3106757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300+ Features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CECBEAE-3335-A1A0-FE36-46DA9021D115}"/>
              </a:ext>
            </a:extLst>
          </p:cNvPr>
          <p:cNvSpPr/>
          <p:nvPr/>
        </p:nvSpPr>
        <p:spPr>
          <a:xfrm>
            <a:off x="8386345" y="3283205"/>
            <a:ext cx="3106757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20 Features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21990C9-43C6-4630-766C-964A64ED5ACD}"/>
              </a:ext>
            </a:extLst>
          </p:cNvPr>
          <p:cNvSpPr/>
          <p:nvPr/>
        </p:nvSpPr>
        <p:spPr>
          <a:xfrm>
            <a:off x="8386345" y="4120309"/>
            <a:ext cx="3106757" cy="11127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Pycaret</a:t>
            </a:r>
            <a:r>
              <a:rPr lang="en-US" sz="1600" dirty="0">
                <a:solidFill>
                  <a:schemeClr val="tx1"/>
                </a:solidFill>
              </a:rPr>
              <a:t> -&gt; </a:t>
            </a:r>
            <a:r>
              <a:rPr lang="en-US" sz="1600" dirty="0" err="1">
                <a:solidFill>
                  <a:schemeClr val="tx1"/>
                </a:solidFill>
              </a:rPr>
              <a:t>LassoLars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r>
              <a:rPr lang="en-US" sz="1600" dirty="0" err="1">
                <a:solidFill>
                  <a:schemeClr val="tx1"/>
                </a:solidFill>
              </a:rPr>
              <a:t>Xgboost</a:t>
            </a:r>
            <a:r>
              <a:rPr lang="en-US" sz="1600" dirty="0">
                <a:solidFill>
                  <a:schemeClr val="tx1"/>
                </a:solidFill>
              </a:rPr>
              <a:t>, Random Forest,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Boosting Tree, ARIMA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352D658-D8B9-10B9-DF1D-6F2BDB18AE4F}"/>
              </a:ext>
            </a:extLst>
          </p:cNvPr>
          <p:cNvSpPr/>
          <p:nvPr/>
        </p:nvSpPr>
        <p:spPr>
          <a:xfrm>
            <a:off x="8386345" y="5546994"/>
            <a:ext cx="3106757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NO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F129BF4-9828-2F09-6448-B071880DA437}"/>
              </a:ext>
            </a:extLst>
          </p:cNvPr>
          <p:cNvSpPr txBox="1"/>
          <p:nvPr/>
        </p:nvSpPr>
        <p:spPr>
          <a:xfrm>
            <a:off x="9351581" y="1432149"/>
            <a:ext cx="112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B38F6A"/>
                </a:solidFill>
              </a:rPr>
              <a:t>RESULTS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550F101-FAAB-E521-26E5-0F6CFFDCD3EA}"/>
              </a:ext>
            </a:extLst>
          </p:cNvPr>
          <p:cNvCxnSpPr>
            <a:cxnSpLocks/>
          </p:cNvCxnSpPr>
          <p:nvPr/>
        </p:nvCxnSpPr>
        <p:spPr>
          <a:xfrm>
            <a:off x="8992272" y="1884112"/>
            <a:ext cx="1894901" cy="0"/>
          </a:xfrm>
          <a:prstGeom prst="line">
            <a:avLst/>
          </a:prstGeom>
          <a:ln w="28575">
            <a:solidFill>
              <a:srgbClr val="8F79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riangle 39">
            <a:extLst>
              <a:ext uri="{FF2B5EF4-FFF2-40B4-BE49-F238E27FC236}">
                <a16:creationId xmlns:a16="http://schemas.microsoft.com/office/drawing/2014/main" id="{3149840B-B631-492B-6BF4-ECA7CF60EBE0}"/>
              </a:ext>
            </a:extLst>
          </p:cNvPr>
          <p:cNvSpPr/>
          <p:nvPr/>
        </p:nvSpPr>
        <p:spPr>
          <a:xfrm rot="5400000">
            <a:off x="3877981" y="2846503"/>
            <a:ext cx="586314" cy="242370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riangle 40">
            <a:extLst>
              <a:ext uri="{FF2B5EF4-FFF2-40B4-BE49-F238E27FC236}">
                <a16:creationId xmlns:a16="http://schemas.microsoft.com/office/drawing/2014/main" id="{208F2A72-6D38-669A-C33A-394E6F89718E}"/>
              </a:ext>
            </a:extLst>
          </p:cNvPr>
          <p:cNvSpPr/>
          <p:nvPr/>
        </p:nvSpPr>
        <p:spPr>
          <a:xfrm rot="5400000">
            <a:off x="3877981" y="4534994"/>
            <a:ext cx="586314" cy="242370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iangle 41">
            <a:extLst>
              <a:ext uri="{FF2B5EF4-FFF2-40B4-BE49-F238E27FC236}">
                <a16:creationId xmlns:a16="http://schemas.microsoft.com/office/drawing/2014/main" id="{5E379A02-32C0-D318-FA30-036D0936A2A1}"/>
              </a:ext>
            </a:extLst>
          </p:cNvPr>
          <p:cNvSpPr/>
          <p:nvPr/>
        </p:nvSpPr>
        <p:spPr>
          <a:xfrm rot="5400000">
            <a:off x="3877981" y="5666889"/>
            <a:ext cx="586314" cy="242370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904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/>
          <a:p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Final</a:t>
            </a:r>
            <a:r>
              <a:rPr 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Model: </a:t>
            </a:r>
            <a:r>
              <a:rPr lang="en-US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Xgboost</a:t>
            </a:r>
            <a:endParaRPr 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455" y="3286140"/>
            <a:ext cx="4946904" cy="2871216"/>
          </a:xfrm>
        </p:spPr>
        <p:txBody>
          <a:bodyPr anchor="b"/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lnSpc>
                <a:spcPct val="200000"/>
              </a:lnSpc>
            </a:pPr>
            <a:endParaRPr lang="en-US" dirty="0"/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 err="1"/>
              <a:t>LightGBM</a:t>
            </a:r>
            <a:endParaRPr lang="en-US" dirty="0"/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Random Forest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 err="1"/>
              <a:t>Xgboost</a:t>
            </a:r>
            <a:r>
              <a:rPr lang="en-US" dirty="0"/>
              <a:t> with Lags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 err="1"/>
              <a:t>Xgboost</a:t>
            </a:r>
            <a:r>
              <a:rPr lang="en-US" dirty="0"/>
              <a:t> without Lags</a:t>
            </a:r>
          </a:p>
        </p:txBody>
      </p:sp>
      <p:pic>
        <p:nvPicPr>
          <p:cNvPr id="10" name="Picture Placeholder 6" descr="Picture of a spiral staircase">
            <a:extLst>
              <a:ext uri="{FF2B5EF4-FFF2-40B4-BE49-F238E27FC236}">
                <a16:creationId xmlns:a16="http://schemas.microsoft.com/office/drawing/2014/main" id="{04AFAB3D-68F8-91BF-067A-90C0BF3EDA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78040" y="955438"/>
            <a:ext cx="4556760" cy="53546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31003707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tf66906339_win32</Template>
  <TotalTime>0</TotalTime>
  <Words>374</Words>
  <Application>Microsoft Macintosh PowerPoint</Application>
  <PresentationFormat>Widescreen</PresentationFormat>
  <Paragraphs>114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Microsoft YaHei</vt:lpstr>
      <vt:lpstr>Microsoft YaHei</vt:lpstr>
      <vt:lpstr>Arial</vt:lpstr>
      <vt:lpstr>Calibri</vt:lpstr>
      <vt:lpstr>Courier New</vt:lpstr>
      <vt:lpstr>Segoe UI</vt:lpstr>
      <vt:lpstr>Segoe UI Light</vt:lpstr>
      <vt:lpstr>Balancing Act</vt:lpstr>
      <vt:lpstr>Wellspring</vt:lpstr>
      <vt:lpstr>Star of the show</vt:lpstr>
      <vt:lpstr>Amusements</vt:lpstr>
      <vt:lpstr>DSO 522 TIME SERIES ANALYSIS</vt:lpstr>
      <vt:lpstr>Data Preprocess</vt:lpstr>
      <vt:lpstr>PowerPoint Presentation</vt:lpstr>
      <vt:lpstr>PowerPoint Presentation</vt:lpstr>
      <vt:lpstr>PowerPoint Presentation</vt:lpstr>
      <vt:lpstr>Failed Models</vt:lpstr>
      <vt:lpstr>PowerPoint Presentation</vt:lpstr>
      <vt:lpstr>PowerPoint Presentation</vt:lpstr>
      <vt:lpstr>Final Model: Xgboost</vt:lpstr>
      <vt:lpstr>PowerPoint Presentation</vt:lpstr>
      <vt:lpstr>PowerPoint Presentation</vt:lpstr>
      <vt:lpstr>PERFORMANCE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2021-12-08T21:54:28Z</dcterms:created>
  <dcterms:modified xsi:type="dcterms:W3CDTF">2022-11-28T20:22:52Z</dcterms:modified>
</cp:coreProperties>
</file>